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Lst>
  <p:sldSz cx="14630400" cy="8229600"/>
  <p:notesSz cx="8229600" cy="146304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9384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52610" y="2288858"/>
            <a:ext cx="4869180" cy="3651885"/>
          </a:xfrm>
          <a:prstGeom prst="rect">
            <a:avLst/>
          </a:prstGeom>
        </p:spPr>
      </p:pic>
      <p:sp>
        <p:nvSpPr>
          <p:cNvPr id="4" name="Text 0"/>
          <p:cNvSpPr/>
          <p:nvPr/>
        </p:nvSpPr>
        <p:spPr>
          <a:xfrm>
            <a:off x="864037" y="1899047"/>
            <a:ext cx="7415927" cy="1388388"/>
          </a:xfrm>
          <a:prstGeom prst="rect">
            <a:avLst/>
          </a:prstGeom>
          <a:noFill/>
          <a:ln/>
        </p:spPr>
        <p:txBody>
          <a:bodyPr wrap="square" lIns="0" tIns="0" rIns="0" bIns="0" rtlCol="0" anchor="t"/>
          <a:lstStyle/>
          <a:p>
            <a:pPr marL="0" indent="0" algn="l">
              <a:lnSpc>
                <a:spcPts val="3600"/>
              </a:lnSpc>
              <a:buNone/>
            </a:pPr>
            <a:r>
              <a:rPr lang="en-US" sz="2900" b="1" kern="0" spc="-87" dirty="0">
                <a:solidFill>
                  <a:srgbClr val="000000"/>
                </a:solidFill>
                <a:latin typeface="Poppins" panose="00000500000000000000" pitchFamily="2" charset="0"/>
                <a:ea typeface="Inter Bold" pitchFamily="34" charset="-122"/>
                <a:cs typeface="Poppins" panose="00000500000000000000" pitchFamily="2" charset="0"/>
              </a:rPr>
              <a:t>Perencanaan Implementasi Sistem Informasi Manajemen Inventaris untuk PT Cahaya Nusantara</a:t>
            </a:r>
            <a:endParaRPr lang="en-US" sz="2900" dirty="0">
              <a:latin typeface="Poppins" panose="00000500000000000000" pitchFamily="2" charset="0"/>
              <a:cs typeface="Poppins" panose="00000500000000000000" pitchFamily="2" charset="0"/>
            </a:endParaRPr>
          </a:p>
        </p:txBody>
      </p:sp>
      <p:sp>
        <p:nvSpPr>
          <p:cNvPr id="5" name="Text 1"/>
          <p:cNvSpPr/>
          <p:nvPr/>
        </p:nvSpPr>
        <p:spPr>
          <a:xfrm>
            <a:off x="864037" y="3565088"/>
            <a:ext cx="7415927" cy="276534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PT Cahaya Nusantara, perusahaan manufaktur komponen elektronik, menghadapi tantangan dalam pengelolaan inventaris. Sistem pencatatan manual yang ada menyebabkan akurasi data rendah, proses tidak efisien, kesulitan analisis data, dan kerugian akibat kehilangan atau kerusakan barang. Untuk mengatasi permasalahan ini, pengembangan sistem informasi manajemen inventaris menjadi solusi yang tepat.</a:t>
            </a:r>
            <a:endParaRPr lang="en-US" sz="1900" dirty="0">
              <a:latin typeface="Poppins" panose="00000500000000000000" pitchFamily="2" charset="0"/>
              <a:cs typeface="Poppins" panose="00000500000000000000"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32680" y="698449"/>
            <a:ext cx="12204144"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Metode Pengembangan dan Desain Sistem</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732680" y="1627346"/>
            <a:ext cx="12902327"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Metode pengembangan sistem yang akan digunakan adalah </a:t>
            </a:r>
            <a:r>
              <a:rPr lang="en-US" sz="1900" b="1" kern="0" spc="-39" dirty="0">
                <a:solidFill>
                  <a:srgbClr val="272525"/>
                </a:solidFill>
                <a:latin typeface="Poppins" panose="00000500000000000000" pitchFamily="2" charset="0"/>
                <a:ea typeface="Inter" pitchFamily="34" charset="-122"/>
                <a:cs typeface="Poppins" panose="00000500000000000000" pitchFamily="2" charset="0"/>
              </a:rPr>
              <a:t>Agile Development</a:t>
            </a:r>
            <a:r>
              <a:rPr lang="en-US" sz="1900" kern="0" spc="-39" dirty="0">
                <a:solidFill>
                  <a:srgbClr val="272525"/>
                </a:solidFill>
                <a:latin typeface="Poppins" panose="00000500000000000000" pitchFamily="2" charset="0"/>
                <a:ea typeface="Inter" pitchFamily="34" charset="-122"/>
                <a:cs typeface="Poppins" panose="00000500000000000000" pitchFamily="2" charset="0"/>
              </a:rPr>
              <a:t>. Metode ini dipilih karena fleksibilitas dan penyesuaian berkelanjutan terhadap kebutuhan pengguna.Agile memungkinkan peningkatan sistem secara bertahap, mempercepat waktu respons, dan meminimalisir risiko</a:t>
            </a:r>
            <a:endParaRPr lang="en-US" sz="1900" dirty="0">
              <a:latin typeface="Poppins" panose="00000500000000000000" pitchFamily="2" charset="0"/>
              <a:cs typeface="Poppins" panose="00000500000000000000" pitchFamily="2" charset="0"/>
            </a:endParaRPr>
          </a:p>
        </p:txBody>
      </p:sp>
      <p:sp>
        <p:nvSpPr>
          <p:cNvPr id="4" name="Text 2"/>
          <p:cNvSpPr/>
          <p:nvPr/>
        </p:nvSpPr>
        <p:spPr>
          <a:xfrm>
            <a:off x="732679" y="3024683"/>
            <a:ext cx="1290232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Design global system : </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732678" y="3631921"/>
            <a:ext cx="12902327"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Use case</a:t>
            </a:r>
          </a:p>
          <a:p>
            <a:pPr algn="l">
              <a:lnSpc>
                <a:spcPts val="3100"/>
              </a:lnSpc>
              <a:buSzPct val="100000"/>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	</a:t>
            </a:r>
            <a:endParaRPr lang="en-US" sz="1900" dirty="0">
              <a:latin typeface="Poppins" panose="00000500000000000000" pitchFamily="2" charset="0"/>
              <a:cs typeface="Poppins" panose="00000500000000000000" pitchFamily="2" charset="0"/>
            </a:endParaRPr>
          </a:p>
        </p:txBody>
      </p:sp>
      <p:pic>
        <p:nvPicPr>
          <p:cNvPr id="7" name="Picture 6">
            <a:extLst>
              <a:ext uri="{FF2B5EF4-FFF2-40B4-BE49-F238E27FC236}">
                <a16:creationId xmlns:a16="http://schemas.microsoft.com/office/drawing/2014/main" id="{AD39E9F9-638E-4C9C-976B-585CEC79BED2}"/>
              </a:ext>
            </a:extLst>
          </p:cNvPr>
          <p:cNvPicPr>
            <a:picLocks noChangeAspect="1"/>
          </p:cNvPicPr>
          <p:nvPr/>
        </p:nvPicPr>
        <p:blipFill>
          <a:blip r:embed="rId3"/>
          <a:stretch>
            <a:fillRect/>
          </a:stretch>
        </p:blipFill>
        <p:spPr>
          <a:xfrm>
            <a:off x="2890851" y="3971331"/>
            <a:ext cx="7887801" cy="4258269"/>
          </a:xfrm>
          <a:prstGeom prst="rect">
            <a:avLst/>
          </a:prstGeom>
        </p:spPr>
      </p:pic>
      <p:sp>
        <p:nvSpPr>
          <p:cNvPr id="8" name="Rectangle: Rounded Corners 7">
            <a:extLst>
              <a:ext uri="{FF2B5EF4-FFF2-40B4-BE49-F238E27FC236}">
                <a16:creationId xmlns:a16="http://schemas.microsoft.com/office/drawing/2014/main" id="{0E09C900-DE6C-4733-A60C-D0EE4A1A9FAD}"/>
              </a:ext>
            </a:extLst>
          </p:cNvPr>
          <p:cNvSpPr/>
          <p:nvPr/>
        </p:nvSpPr>
        <p:spPr>
          <a:xfrm>
            <a:off x="12894590"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4037" y="3346371"/>
            <a:ext cx="6172200" cy="771525"/>
          </a:xfrm>
          <a:prstGeom prst="rect">
            <a:avLst/>
          </a:prstGeom>
          <a:noFill/>
          <a:ln/>
        </p:spPr>
        <p:txBody>
          <a:bodyPr wrap="none" lIns="0" tIns="0" rIns="0" bIns="0" rtlCol="0" anchor="t"/>
          <a:lstStyle/>
          <a:p>
            <a:pPr marL="0" indent="0">
              <a:lnSpc>
                <a:spcPts val="6050"/>
              </a:lnSpc>
              <a:buNone/>
            </a:pPr>
            <a:endParaRPr lang="en-US" sz="4850" dirty="0"/>
          </a:p>
        </p:txBody>
      </p:sp>
      <p:sp>
        <p:nvSpPr>
          <p:cNvPr id="3" name="Text 1"/>
          <p:cNvSpPr/>
          <p:nvPr/>
        </p:nvSpPr>
        <p:spPr>
          <a:xfrm>
            <a:off x="864037" y="319136"/>
            <a:ext cx="1290232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2. Activity Diagram</a:t>
            </a:r>
            <a:endParaRPr lang="en-US" sz="1900" dirty="0"/>
          </a:p>
        </p:txBody>
      </p:sp>
      <p:pic>
        <p:nvPicPr>
          <p:cNvPr id="5" name="Picture 4">
            <a:extLst>
              <a:ext uri="{FF2B5EF4-FFF2-40B4-BE49-F238E27FC236}">
                <a16:creationId xmlns:a16="http://schemas.microsoft.com/office/drawing/2014/main" id="{98EE3ED1-B3BD-4BA9-BAA5-4ED8A0BB8F5E}"/>
              </a:ext>
            </a:extLst>
          </p:cNvPr>
          <p:cNvPicPr>
            <a:picLocks noChangeAspect="1"/>
          </p:cNvPicPr>
          <p:nvPr/>
        </p:nvPicPr>
        <p:blipFill>
          <a:blip r:embed="rId3"/>
          <a:stretch>
            <a:fillRect/>
          </a:stretch>
        </p:blipFill>
        <p:spPr>
          <a:xfrm>
            <a:off x="1726188" y="1057840"/>
            <a:ext cx="8022245" cy="6852624"/>
          </a:xfrm>
          <a:prstGeom prst="rect">
            <a:avLst/>
          </a:prstGeom>
        </p:spPr>
      </p:pic>
      <p:sp>
        <p:nvSpPr>
          <p:cNvPr id="6" name="Rectangle: Rounded Corners 5">
            <a:extLst>
              <a:ext uri="{FF2B5EF4-FFF2-40B4-BE49-F238E27FC236}">
                <a16:creationId xmlns:a16="http://schemas.microsoft.com/office/drawing/2014/main" id="{8562DCD9-CAA9-4C92-B02C-B63984DFAA45}"/>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285DFE95-CF6C-4FE6-8A18-1BA7B1A01961}"/>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5" name="Gambar 4">
            <a:extLst>
              <a:ext uri="{FF2B5EF4-FFF2-40B4-BE49-F238E27FC236}">
                <a16:creationId xmlns:a16="http://schemas.microsoft.com/office/drawing/2014/main" id="{5941C960-B83A-6C74-8F55-ADB2F91AA083}"/>
              </a:ext>
            </a:extLst>
          </p:cNvPr>
          <p:cNvPicPr>
            <a:picLocks noChangeAspect="1"/>
          </p:cNvPicPr>
          <p:nvPr/>
        </p:nvPicPr>
        <p:blipFill>
          <a:blip r:embed="rId2"/>
          <a:stretch>
            <a:fillRect/>
          </a:stretch>
        </p:blipFill>
        <p:spPr>
          <a:xfrm>
            <a:off x="2856878" y="1418849"/>
            <a:ext cx="8916644" cy="5391902"/>
          </a:xfrm>
          <a:prstGeom prst="rect">
            <a:avLst/>
          </a:prstGeom>
        </p:spPr>
      </p:pic>
      <p:sp>
        <p:nvSpPr>
          <p:cNvPr id="6" name="Kotak Teks 5">
            <a:extLst>
              <a:ext uri="{FF2B5EF4-FFF2-40B4-BE49-F238E27FC236}">
                <a16:creationId xmlns:a16="http://schemas.microsoft.com/office/drawing/2014/main" id="{C81ED284-E60F-D8A8-504A-B21ED338C62D}"/>
              </a:ext>
            </a:extLst>
          </p:cNvPr>
          <p:cNvSpPr txBox="1"/>
          <p:nvPr/>
        </p:nvSpPr>
        <p:spPr>
          <a:xfrm>
            <a:off x="1244338" y="754144"/>
            <a:ext cx="1508555" cy="369332"/>
          </a:xfrm>
          <a:prstGeom prst="rect">
            <a:avLst/>
          </a:prstGeom>
          <a:noFill/>
        </p:spPr>
        <p:txBody>
          <a:bodyPr wrap="none" rtlCol="0">
            <a:spAutoFit/>
          </a:bodyPr>
          <a:lstStyle/>
          <a:p>
            <a:r>
              <a:rPr lang="en-US" dirty="0"/>
              <a:t>3. DFD Level 0</a:t>
            </a:r>
            <a:endParaRPr lang="id-ID" dirty="0"/>
          </a:p>
        </p:txBody>
      </p:sp>
    </p:spTree>
    <p:extLst>
      <p:ext uri="{BB962C8B-B14F-4D97-AF65-F5344CB8AC3E}">
        <p14:creationId xmlns:p14="http://schemas.microsoft.com/office/powerpoint/2010/main" val="2981558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C4D9A1-290D-4B32-B360-D7587332BE8B}"/>
              </a:ext>
            </a:extLst>
          </p:cNvPr>
          <p:cNvPicPr>
            <a:picLocks noChangeAspect="1"/>
          </p:cNvPicPr>
          <p:nvPr/>
        </p:nvPicPr>
        <p:blipFill>
          <a:blip r:embed="rId2"/>
          <a:stretch>
            <a:fillRect/>
          </a:stretch>
        </p:blipFill>
        <p:spPr>
          <a:xfrm>
            <a:off x="4370522" y="955123"/>
            <a:ext cx="5672380" cy="6319353"/>
          </a:xfrm>
          <a:prstGeom prst="rect">
            <a:avLst/>
          </a:prstGeom>
        </p:spPr>
      </p:pic>
      <p:sp>
        <p:nvSpPr>
          <p:cNvPr id="4" name="Rectangle: Rounded Corners 3">
            <a:extLst>
              <a:ext uri="{FF2B5EF4-FFF2-40B4-BE49-F238E27FC236}">
                <a16:creationId xmlns:a16="http://schemas.microsoft.com/office/drawing/2014/main" id="{088F375B-F340-4835-865C-A5102C42E51D}"/>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Kotak Teks 1">
            <a:extLst>
              <a:ext uri="{FF2B5EF4-FFF2-40B4-BE49-F238E27FC236}">
                <a16:creationId xmlns:a16="http://schemas.microsoft.com/office/drawing/2014/main" id="{CE10C240-790A-FF86-2ED8-2A5330707AA9}"/>
              </a:ext>
            </a:extLst>
          </p:cNvPr>
          <p:cNvSpPr txBox="1"/>
          <p:nvPr/>
        </p:nvSpPr>
        <p:spPr>
          <a:xfrm>
            <a:off x="1244338" y="631596"/>
            <a:ext cx="1508555" cy="369332"/>
          </a:xfrm>
          <a:prstGeom prst="rect">
            <a:avLst/>
          </a:prstGeom>
          <a:noFill/>
        </p:spPr>
        <p:txBody>
          <a:bodyPr wrap="none" rtlCol="0">
            <a:spAutoFit/>
          </a:bodyPr>
          <a:lstStyle/>
          <a:p>
            <a:r>
              <a:rPr lang="en-US" dirty="0"/>
              <a:t>4.DFD Level 1 </a:t>
            </a:r>
            <a:endParaRPr lang="id-ID" dirty="0"/>
          </a:p>
        </p:txBody>
      </p:sp>
    </p:spTree>
    <p:extLst>
      <p:ext uri="{BB962C8B-B14F-4D97-AF65-F5344CB8AC3E}">
        <p14:creationId xmlns:p14="http://schemas.microsoft.com/office/powerpoint/2010/main" val="3851043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4" name="Text 0"/>
          <p:cNvSpPr/>
          <p:nvPr/>
        </p:nvSpPr>
        <p:spPr>
          <a:xfrm>
            <a:off x="3024321" y="817179"/>
            <a:ext cx="7415927" cy="2195750"/>
          </a:xfrm>
          <a:prstGeom prst="rect">
            <a:avLst/>
          </a:prstGeom>
          <a:noFill/>
          <a:ln/>
        </p:spPr>
        <p:txBody>
          <a:bodyPr wrap="square" lIns="0" tIns="0" rIns="0" bIns="0" rtlCol="0" anchor="t"/>
          <a:lstStyle/>
          <a:p>
            <a:pPr marL="0" indent="0" algn="ctr">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Struktur </a:t>
            </a:r>
            <a:r>
              <a:rPr lang="en-US" sz="4850" b="1" kern="0" spc="-146" dirty="0" err="1">
                <a:solidFill>
                  <a:srgbClr val="000000"/>
                </a:solidFill>
                <a:latin typeface="Poppins" panose="00000500000000000000" pitchFamily="2" charset="0"/>
                <a:ea typeface="Inter Bold" pitchFamily="34" charset="-122"/>
                <a:cs typeface="Poppins" panose="00000500000000000000" pitchFamily="2" charset="0"/>
              </a:rPr>
              <a:t>Organisasi</a:t>
            </a: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 Perusahaan </a:t>
            </a:r>
          </a:p>
          <a:p>
            <a:pPr marL="0" indent="0" algn="ctr">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inti</a:t>
            </a:r>
          </a:p>
          <a:p>
            <a:pPr marL="0" indent="0" algn="ctr">
              <a:lnSpc>
                <a:spcPts val="6050"/>
              </a:lnSpc>
              <a:buNone/>
            </a:pPr>
            <a:endParaRPr lang="en-US" sz="4850" dirty="0">
              <a:latin typeface="Poppins" panose="00000500000000000000" pitchFamily="2" charset="0"/>
              <a:cs typeface="Poppins" panose="00000500000000000000" pitchFamily="2" charset="0"/>
            </a:endParaRPr>
          </a:p>
        </p:txBody>
      </p:sp>
      <p:sp>
        <p:nvSpPr>
          <p:cNvPr id="5" name="Shape 1"/>
          <p:cNvSpPr/>
          <p:nvPr/>
        </p:nvSpPr>
        <p:spPr>
          <a:xfrm>
            <a:off x="864037" y="4349710"/>
            <a:ext cx="7415927" cy="1443514"/>
          </a:xfrm>
          <a:prstGeom prst="roundRect">
            <a:avLst>
              <a:gd name="adj" fmla="val 7183"/>
            </a:avLst>
          </a:prstGeom>
          <a:noFill/>
          <a:ln w="15240">
            <a:solidFill>
              <a:srgbClr val="000000">
                <a:alpha val="8000"/>
              </a:srgbClr>
            </a:solidFill>
            <a:prstDash val="solid"/>
          </a:ln>
        </p:spPr>
      </p:sp>
      <p:pic>
        <p:nvPicPr>
          <p:cNvPr id="15" name="Picture 14">
            <a:extLst>
              <a:ext uri="{FF2B5EF4-FFF2-40B4-BE49-F238E27FC236}">
                <a16:creationId xmlns:a16="http://schemas.microsoft.com/office/drawing/2014/main" id="{5CD12294-16EF-4DC8-98F7-75F43D1C79E4}"/>
              </a:ext>
            </a:extLst>
          </p:cNvPr>
          <p:cNvPicPr>
            <a:picLocks noChangeAspect="1"/>
          </p:cNvPicPr>
          <p:nvPr/>
        </p:nvPicPr>
        <p:blipFill>
          <a:blip r:embed="rId3"/>
          <a:stretch>
            <a:fillRect/>
          </a:stretch>
        </p:blipFill>
        <p:spPr>
          <a:xfrm>
            <a:off x="995424" y="3189670"/>
            <a:ext cx="11702004" cy="39403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0684" y="706517"/>
            <a:ext cx="5221486" cy="634603"/>
          </a:xfrm>
          <a:prstGeom prst="rect">
            <a:avLst/>
          </a:prstGeom>
          <a:noFill/>
          <a:ln/>
        </p:spPr>
        <p:txBody>
          <a:bodyPr wrap="none" lIns="0" tIns="0" rIns="0" bIns="0" rtlCol="0" anchor="t"/>
          <a:lstStyle/>
          <a:p>
            <a:pPr marL="0" indent="0">
              <a:lnSpc>
                <a:spcPts val="4950"/>
              </a:lnSpc>
              <a:buNone/>
            </a:pPr>
            <a:r>
              <a:rPr lang="en-US" sz="3950" b="1" kern="0" spc="-120" dirty="0">
                <a:solidFill>
                  <a:srgbClr val="000000"/>
                </a:solidFill>
                <a:latin typeface="Poppins" panose="00000500000000000000" pitchFamily="2" charset="0"/>
                <a:ea typeface="Inter Bold" pitchFamily="34" charset="-122"/>
                <a:cs typeface="Poppins" panose="00000500000000000000" pitchFamily="2" charset="0"/>
              </a:rPr>
              <a:t>Definisi Permasalahan</a:t>
            </a:r>
            <a:endParaRPr lang="en-US" sz="3950" dirty="0">
              <a:latin typeface="Poppins" panose="00000500000000000000" pitchFamily="2" charset="0"/>
              <a:cs typeface="Poppins" panose="00000500000000000000" pitchFamily="2" charset="0"/>
            </a:endParaRPr>
          </a:p>
        </p:txBody>
      </p:sp>
      <p:sp>
        <p:nvSpPr>
          <p:cNvPr id="4" name="Shape 1"/>
          <p:cNvSpPr/>
          <p:nvPr/>
        </p:nvSpPr>
        <p:spPr>
          <a:xfrm>
            <a:off x="710684" y="1874044"/>
            <a:ext cx="456843" cy="456843"/>
          </a:xfrm>
          <a:prstGeom prst="roundRect">
            <a:avLst>
              <a:gd name="adj" fmla="val 18668"/>
            </a:avLst>
          </a:prstGeom>
          <a:solidFill>
            <a:srgbClr val="DADBF1"/>
          </a:solidFill>
          <a:ln w="7620">
            <a:solidFill>
              <a:srgbClr val="C0C1D7"/>
            </a:solidFill>
            <a:prstDash val="solid"/>
          </a:ln>
        </p:spPr>
      </p:sp>
      <p:sp>
        <p:nvSpPr>
          <p:cNvPr id="5" name="Text 2"/>
          <p:cNvSpPr/>
          <p:nvPr/>
        </p:nvSpPr>
        <p:spPr>
          <a:xfrm>
            <a:off x="877967" y="1950125"/>
            <a:ext cx="122277"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1</a:t>
            </a:r>
            <a:endParaRPr lang="en-US" sz="2350" dirty="0">
              <a:latin typeface="Poppins" panose="00000500000000000000" pitchFamily="2" charset="0"/>
              <a:cs typeface="Poppins" panose="00000500000000000000" pitchFamily="2" charset="0"/>
            </a:endParaRPr>
          </a:p>
        </p:txBody>
      </p:sp>
      <p:sp>
        <p:nvSpPr>
          <p:cNvPr id="6" name="Text 3"/>
          <p:cNvSpPr/>
          <p:nvPr/>
        </p:nvSpPr>
        <p:spPr>
          <a:xfrm>
            <a:off x="1370528" y="1874044"/>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Akurasi Data Rendah</a:t>
            </a:r>
            <a:endParaRPr lang="en-US" sz="1950" dirty="0">
              <a:latin typeface="Poppins" panose="00000500000000000000" pitchFamily="2" charset="0"/>
              <a:cs typeface="Poppins" panose="00000500000000000000" pitchFamily="2" charset="0"/>
            </a:endParaRPr>
          </a:p>
        </p:txBody>
      </p:sp>
      <p:sp>
        <p:nvSpPr>
          <p:cNvPr id="7" name="Text 4"/>
          <p:cNvSpPr/>
          <p:nvPr/>
        </p:nvSpPr>
        <p:spPr>
          <a:xfrm>
            <a:off x="1370528" y="2313146"/>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Data inventaris seringkali tidak akurat dan sulit dilacak karena adanya kesalahan pencatatan manual.</a:t>
            </a:r>
            <a:endParaRPr lang="en-US" sz="1550" dirty="0">
              <a:latin typeface="Poppins" panose="00000500000000000000" pitchFamily="2" charset="0"/>
              <a:cs typeface="Poppins" panose="00000500000000000000" pitchFamily="2" charset="0"/>
            </a:endParaRPr>
          </a:p>
        </p:txBody>
      </p:sp>
      <p:sp>
        <p:nvSpPr>
          <p:cNvPr id="8" name="Shape 5"/>
          <p:cNvSpPr/>
          <p:nvPr/>
        </p:nvSpPr>
        <p:spPr>
          <a:xfrm>
            <a:off x="710684" y="3394115"/>
            <a:ext cx="456843" cy="456843"/>
          </a:xfrm>
          <a:prstGeom prst="roundRect">
            <a:avLst>
              <a:gd name="adj" fmla="val 18668"/>
            </a:avLst>
          </a:prstGeom>
          <a:solidFill>
            <a:srgbClr val="DADBF1"/>
          </a:solidFill>
          <a:ln w="7620">
            <a:solidFill>
              <a:srgbClr val="C0C1D7"/>
            </a:solidFill>
            <a:prstDash val="solid"/>
          </a:ln>
        </p:spPr>
      </p:sp>
      <p:sp>
        <p:nvSpPr>
          <p:cNvPr id="9" name="Text 6"/>
          <p:cNvSpPr/>
          <p:nvPr/>
        </p:nvSpPr>
        <p:spPr>
          <a:xfrm>
            <a:off x="847725" y="3470196"/>
            <a:ext cx="182761"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2</a:t>
            </a:r>
            <a:endParaRPr lang="en-US" sz="2350" dirty="0">
              <a:latin typeface="Poppins" panose="00000500000000000000" pitchFamily="2" charset="0"/>
              <a:cs typeface="Poppins" panose="00000500000000000000" pitchFamily="2" charset="0"/>
            </a:endParaRPr>
          </a:p>
        </p:txBody>
      </p:sp>
      <p:sp>
        <p:nvSpPr>
          <p:cNvPr id="10" name="Text 7"/>
          <p:cNvSpPr/>
          <p:nvPr/>
        </p:nvSpPr>
        <p:spPr>
          <a:xfrm>
            <a:off x="1370528" y="3394115"/>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Proses Tidak Efisien</a:t>
            </a:r>
            <a:endParaRPr lang="en-US" sz="1950" dirty="0">
              <a:latin typeface="Poppins" panose="00000500000000000000" pitchFamily="2" charset="0"/>
              <a:cs typeface="Poppins" panose="00000500000000000000" pitchFamily="2" charset="0"/>
            </a:endParaRPr>
          </a:p>
        </p:txBody>
      </p:sp>
      <p:sp>
        <p:nvSpPr>
          <p:cNvPr id="11" name="Text 8"/>
          <p:cNvSpPr/>
          <p:nvPr/>
        </p:nvSpPr>
        <p:spPr>
          <a:xfrm>
            <a:off x="1370528" y="3833217"/>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Proses pencatatan dan pencarian data inventaris memakan waktu yang lama dan rentan terhadap kesalahan manusia.</a:t>
            </a:r>
            <a:endParaRPr lang="en-US" sz="1550" dirty="0">
              <a:latin typeface="Poppins" panose="00000500000000000000" pitchFamily="2" charset="0"/>
              <a:cs typeface="Poppins" panose="00000500000000000000" pitchFamily="2" charset="0"/>
            </a:endParaRPr>
          </a:p>
        </p:txBody>
      </p:sp>
      <p:sp>
        <p:nvSpPr>
          <p:cNvPr id="12" name="Shape 9"/>
          <p:cNvSpPr/>
          <p:nvPr/>
        </p:nvSpPr>
        <p:spPr>
          <a:xfrm>
            <a:off x="710684" y="4914186"/>
            <a:ext cx="456843" cy="456843"/>
          </a:xfrm>
          <a:prstGeom prst="roundRect">
            <a:avLst>
              <a:gd name="adj" fmla="val 18668"/>
            </a:avLst>
          </a:prstGeom>
          <a:solidFill>
            <a:srgbClr val="DADBF1"/>
          </a:solidFill>
          <a:ln w="7620">
            <a:solidFill>
              <a:srgbClr val="C0C1D7"/>
            </a:solidFill>
            <a:prstDash val="solid"/>
          </a:ln>
        </p:spPr>
      </p:sp>
      <p:sp>
        <p:nvSpPr>
          <p:cNvPr id="13" name="Text 10"/>
          <p:cNvSpPr/>
          <p:nvPr/>
        </p:nvSpPr>
        <p:spPr>
          <a:xfrm>
            <a:off x="845344" y="4990267"/>
            <a:ext cx="187523"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3</a:t>
            </a:r>
            <a:endParaRPr lang="en-US" sz="2350" dirty="0">
              <a:latin typeface="Poppins" panose="00000500000000000000" pitchFamily="2" charset="0"/>
              <a:cs typeface="Poppins" panose="00000500000000000000" pitchFamily="2" charset="0"/>
            </a:endParaRPr>
          </a:p>
        </p:txBody>
      </p:sp>
      <p:sp>
        <p:nvSpPr>
          <p:cNvPr id="14" name="Text 11"/>
          <p:cNvSpPr/>
          <p:nvPr/>
        </p:nvSpPr>
        <p:spPr>
          <a:xfrm>
            <a:off x="1370528" y="4914186"/>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Analisis Data Sulit</a:t>
            </a:r>
            <a:endParaRPr lang="en-US" sz="1950" dirty="0">
              <a:latin typeface="Poppins" panose="00000500000000000000" pitchFamily="2" charset="0"/>
              <a:cs typeface="Poppins" panose="00000500000000000000" pitchFamily="2" charset="0"/>
            </a:endParaRPr>
          </a:p>
        </p:txBody>
      </p:sp>
      <p:sp>
        <p:nvSpPr>
          <p:cNvPr id="15" name="Text 12"/>
          <p:cNvSpPr/>
          <p:nvPr/>
        </p:nvSpPr>
        <p:spPr>
          <a:xfrm>
            <a:off x="1370528" y="5353288"/>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Data inventaris yang tidak terstruktur sulit untuk dianalisis sehingga sulit untuk membuat keputusan yang tepat terkait pengelolaan inventaris.</a:t>
            </a:r>
            <a:endParaRPr lang="en-US" sz="1550" dirty="0">
              <a:latin typeface="Poppins" panose="00000500000000000000" pitchFamily="2" charset="0"/>
              <a:cs typeface="Poppins" panose="00000500000000000000" pitchFamily="2" charset="0"/>
            </a:endParaRPr>
          </a:p>
        </p:txBody>
      </p:sp>
      <p:sp>
        <p:nvSpPr>
          <p:cNvPr id="16" name="Shape 13"/>
          <p:cNvSpPr/>
          <p:nvPr/>
        </p:nvSpPr>
        <p:spPr>
          <a:xfrm>
            <a:off x="710684" y="6434257"/>
            <a:ext cx="456843" cy="456843"/>
          </a:xfrm>
          <a:prstGeom prst="roundRect">
            <a:avLst>
              <a:gd name="adj" fmla="val 18668"/>
            </a:avLst>
          </a:prstGeom>
          <a:solidFill>
            <a:srgbClr val="DADBF1"/>
          </a:solidFill>
          <a:ln w="7620">
            <a:solidFill>
              <a:srgbClr val="C0C1D7"/>
            </a:solidFill>
            <a:prstDash val="solid"/>
          </a:ln>
        </p:spPr>
      </p:sp>
      <p:sp>
        <p:nvSpPr>
          <p:cNvPr id="17" name="Text 14"/>
          <p:cNvSpPr/>
          <p:nvPr/>
        </p:nvSpPr>
        <p:spPr>
          <a:xfrm>
            <a:off x="840581" y="6510338"/>
            <a:ext cx="196929"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4</a:t>
            </a:r>
            <a:endParaRPr lang="en-US" sz="2350" dirty="0">
              <a:latin typeface="Poppins" panose="00000500000000000000" pitchFamily="2" charset="0"/>
              <a:cs typeface="Poppins" panose="00000500000000000000" pitchFamily="2" charset="0"/>
            </a:endParaRPr>
          </a:p>
        </p:txBody>
      </p:sp>
      <p:sp>
        <p:nvSpPr>
          <p:cNvPr id="18" name="Text 15"/>
          <p:cNvSpPr/>
          <p:nvPr/>
        </p:nvSpPr>
        <p:spPr>
          <a:xfrm>
            <a:off x="1370528" y="6434257"/>
            <a:ext cx="6006108"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Kerugian Akibat Kehilangan atau Kerusakan Barang</a:t>
            </a:r>
            <a:endParaRPr lang="en-US" sz="1950" dirty="0">
              <a:latin typeface="Poppins" panose="00000500000000000000" pitchFamily="2" charset="0"/>
              <a:cs typeface="Poppins" panose="00000500000000000000" pitchFamily="2" charset="0"/>
            </a:endParaRPr>
          </a:p>
        </p:txBody>
      </p:sp>
      <p:sp>
        <p:nvSpPr>
          <p:cNvPr id="19" name="Text 16"/>
          <p:cNvSpPr/>
          <p:nvPr/>
        </p:nvSpPr>
        <p:spPr>
          <a:xfrm>
            <a:off x="1370528" y="6873359"/>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Sulit untuk melacak keberadaan barang sehingga sering terjadi kehilangan atau kerusakan barang yang tidak tercatat.</a:t>
            </a:r>
            <a:endParaRPr lang="en-US" sz="1550" dirty="0">
              <a:latin typeface="Poppins" panose="00000500000000000000" pitchFamily="2" charset="0"/>
              <a:cs typeface="Poppins" panose="000005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3280" y="595193"/>
            <a:ext cx="5406866" cy="675799"/>
          </a:xfrm>
          <a:prstGeom prst="rect">
            <a:avLst/>
          </a:prstGeom>
          <a:noFill/>
          <a:ln/>
        </p:spPr>
        <p:txBody>
          <a:bodyPr wrap="none" lIns="0" tIns="0" rIns="0" bIns="0" rtlCol="0" anchor="t"/>
          <a:lstStyle/>
          <a:p>
            <a:pPr marL="0" indent="0">
              <a:lnSpc>
                <a:spcPts val="5300"/>
              </a:lnSpc>
              <a:buNone/>
            </a:pPr>
            <a:r>
              <a:rPr lang="en-US" sz="4250" b="1" kern="0" spc="-128" dirty="0">
                <a:solidFill>
                  <a:srgbClr val="000000"/>
                </a:solidFill>
                <a:latin typeface="Poppins" panose="00000500000000000000" pitchFamily="2" charset="0"/>
                <a:ea typeface="Inter Bold" pitchFamily="34" charset="-122"/>
                <a:cs typeface="Poppins" panose="00000500000000000000" pitchFamily="2" charset="0"/>
              </a:rPr>
              <a:t>Tujuan Sistem</a:t>
            </a:r>
            <a:endParaRPr lang="en-US" sz="4250" dirty="0">
              <a:latin typeface="Poppins" panose="00000500000000000000" pitchFamily="2" charset="0"/>
              <a:cs typeface="Poppins" panose="00000500000000000000" pitchFamily="2" charset="0"/>
            </a:endParaRPr>
          </a:p>
        </p:txBody>
      </p:sp>
      <p:sp>
        <p:nvSpPr>
          <p:cNvPr id="4" name="Shape 1"/>
          <p:cNvSpPr/>
          <p:nvPr/>
        </p:nvSpPr>
        <p:spPr>
          <a:xfrm>
            <a:off x="6243280" y="1595318"/>
            <a:ext cx="7630239" cy="1606987"/>
          </a:xfrm>
          <a:prstGeom prst="roundRect">
            <a:avLst>
              <a:gd name="adj" fmla="val 5653"/>
            </a:avLst>
          </a:prstGeom>
          <a:solidFill>
            <a:srgbClr val="DADBF1"/>
          </a:solidFill>
          <a:ln w="7620">
            <a:solidFill>
              <a:srgbClr val="C0C1D7"/>
            </a:solidFill>
            <a:prstDash val="solid"/>
          </a:ln>
        </p:spPr>
      </p:sp>
      <p:sp>
        <p:nvSpPr>
          <p:cNvPr id="5" name="Text 2"/>
          <p:cNvSpPr/>
          <p:nvPr/>
        </p:nvSpPr>
        <p:spPr>
          <a:xfrm>
            <a:off x="6467118" y="1819156"/>
            <a:ext cx="4440912"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Meningkatkan Efisiensi dan Akurasi</a:t>
            </a:r>
            <a:endParaRPr lang="en-US" sz="2100" dirty="0">
              <a:latin typeface="Poppins" panose="00000500000000000000" pitchFamily="2" charset="0"/>
              <a:cs typeface="Poppins" panose="00000500000000000000" pitchFamily="2" charset="0"/>
            </a:endParaRPr>
          </a:p>
        </p:txBody>
      </p:sp>
      <p:sp>
        <p:nvSpPr>
          <p:cNvPr id="6" name="Text 3"/>
          <p:cNvSpPr/>
          <p:nvPr/>
        </p:nvSpPr>
        <p:spPr>
          <a:xfrm>
            <a:off x="6467118" y="2286714"/>
            <a:ext cx="7182564" cy="691753"/>
          </a:xfrm>
          <a:prstGeom prst="rect">
            <a:avLst/>
          </a:prstGeom>
          <a:noFill/>
          <a:ln/>
        </p:spPr>
        <p:txBody>
          <a:bodyPr wrap="squar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Mencapai peningkatan efisiensi dan akurasi dalam pengelolaan inventaris.</a:t>
            </a:r>
            <a:endParaRPr lang="en-US" sz="1700" dirty="0">
              <a:latin typeface="Poppins" panose="00000500000000000000" pitchFamily="2" charset="0"/>
              <a:cs typeface="Poppins" panose="00000500000000000000" pitchFamily="2" charset="0"/>
            </a:endParaRPr>
          </a:p>
        </p:txBody>
      </p:sp>
      <p:sp>
        <p:nvSpPr>
          <p:cNvPr id="7" name="Shape 4"/>
          <p:cNvSpPr/>
          <p:nvPr/>
        </p:nvSpPr>
        <p:spPr>
          <a:xfrm>
            <a:off x="6243280" y="3418523"/>
            <a:ext cx="7630239" cy="1261110"/>
          </a:xfrm>
          <a:prstGeom prst="roundRect">
            <a:avLst>
              <a:gd name="adj" fmla="val 7203"/>
            </a:avLst>
          </a:prstGeom>
          <a:solidFill>
            <a:srgbClr val="DADBF1"/>
          </a:solidFill>
          <a:ln w="7620">
            <a:solidFill>
              <a:srgbClr val="C0C1D7"/>
            </a:solidFill>
            <a:prstDash val="solid"/>
          </a:ln>
        </p:spPr>
      </p:sp>
      <p:sp>
        <p:nvSpPr>
          <p:cNvPr id="8" name="Text 5"/>
          <p:cNvSpPr/>
          <p:nvPr/>
        </p:nvSpPr>
        <p:spPr>
          <a:xfrm>
            <a:off x="6467118" y="3642360"/>
            <a:ext cx="2703433"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Mempercepat Proses</a:t>
            </a:r>
            <a:endParaRPr lang="en-US" sz="2100" dirty="0">
              <a:latin typeface="Poppins" panose="00000500000000000000" pitchFamily="2" charset="0"/>
              <a:cs typeface="Poppins" panose="00000500000000000000" pitchFamily="2" charset="0"/>
            </a:endParaRPr>
          </a:p>
        </p:txBody>
      </p:sp>
      <p:sp>
        <p:nvSpPr>
          <p:cNvPr id="9" name="Text 6"/>
          <p:cNvSpPr/>
          <p:nvPr/>
        </p:nvSpPr>
        <p:spPr>
          <a:xfrm>
            <a:off x="6467118" y="4109918"/>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Mempercepat proses pencatatan dan pelaporan inventaris.</a:t>
            </a:r>
            <a:endParaRPr lang="en-US" sz="1700" dirty="0">
              <a:latin typeface="Poppins" panose="00000500000000000000" pitchFamily="2" charset="0"/>
              <a:cs typeface="Poppins" panose="00000500000000000000" pitchFamily="2" charset="0"/>
            </a:endParaRPr>
          </a:p>
        </p:txBody>
      </p:sp>
      <p:sp>
        <p:nvSpPr>
          <p:cNvPr id="10" name="Shape 7"/>
          <p:cNvSpPr/>
          <p:nvPr/>
        </p:nvSpPr>
        <p:spPr>
          <a:xfrm>
            <a:off x="6243280" y="4895850"/>
            <a:ext cx="7630239" cy="1261110"/>
          </a:xfrm>
          <a:prstGeom prst="roundRect">
            <a:avLst>
              <a:gd name="adj" fmla="val 7203"/>
            </a:avLst>
          </a:prstGeom>
          <a:solidFill>
            <a:srgbClr val="DADBF1"/>
          </a:solidFill>
          <a:ln w="7620">
            <a:solidFill>
              <a:srgbClr val="C0C1D7"/>
            </a:solidFill>
            <a:prstDash val="solid"/>
          </a:ln>
        </p:spPr>
      </p:sp>
      <p:sp>
        <p:nvSpPr>
          <p:cNvPr id="11" name="Text 8"/>
          <p:cNvSpPr/>
          <p:nvPr/>
        </p:nvSpPr>
        <p:spPr>
          <a:xfrm>
            <a:off x="6467118" y="5119687"/>
            <a:ext cx="3999905"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Mengurangi Kesalahan Manusia</a:t>
            </a:r>
            <a:endParaRPr lang="en-US" sz="2100" dirty="0">
              <a:latin typeface="Poppins" panose="00000500000000000000" pitchFamily="2" charset="0"/>
              <a:cs typeface="Poppins" panose="00000500000000000000" pitchFamily="2" charset="0"/>
            </a:endParaRPr>
          </a:p>
        </p:txBody>
      </p:sp>
      <p:sp>
        <p:nvSpPr>
          <p:cNvPr id="12" name="Text 9"/>
          <p:cNvSpPr/>
          <p:nvPr/>
        </p:nvSpPr>
        <p:spPr>
          <a:xfrm>
            <a:off x="6467118" y="5587246"/>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Mengurangi kesalahan manusia dalam pencatatan.</a:t>
            </a:r>
            <a:endParaRPr lang="en-US" sz="1700" dirty="0">
              <a:latin typeface="Poppins" panose="00000500000000000000" pitchFamily="2" charset="0"/>
              <a:cs typeface="Poppins" panose="00000500000000000000" pitchFamily="2" charset="0"/>
            </a:endParaRPr>
          </a:p>
        </p:txBody>
      </p:sp>
      <p:sp>
        <p:nvSpPr>
          <p:cNvPr id="13" name="Shape 10"/>
          <p:cNvSpPr/>
          <p:nvPr/>
        </p:nvSpPr>
        <p:spPr>
          <a:xfrm>
            <a:off x="6243280" y="6373178"/>
            <a:ext cx="7630239" cy="1261110"/>
          </a:xfrm>
          <a:prstGeom prst="roundRect">
            <a:avLst>
              <a:gd name="adj" fmla="val 7203"/>
            </a:avLst>
          </a:prstGeom>
          <a:solidFill>
            <a:srgbClr val="DADBF1"/>
          </a:solidFill>
          <a:ln w="7620">
            <a:solidFill>
              <a:srgbClr val="C0C1D7"/>
            </a:solidFill>
            <a:prstDash val="solid"/>
          </a:ln>
        </p:spPr>
      </p:sp>
      <p:sp>
        <p:nvSpPr>
          <p:cNvPr id="14" name="Text 11"/>
          <p:cNvSpPr/>
          <p:nvPr/>
        </p:nvSpPr>
        <p:spPr>
          <a:xfrm>
            <a:off x="6467118" y="6597015"/>
            <a:ext cx="3257550"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Data Akurat dan Real-time</a:t>
            </a:r>
            <a:endParaRPr lang="en-US" sz="2100" dirty="0">
              <a:latin typeface="Poppins" panose="00000500000000000000" pitchFamily="2" charset="0"/>
              <a:cs typeface="Poppins" panose="00000500000000000000" pitchFamily="2" charset="0"/>
            </a:endParaRPr>
          </a:p>
        </p:txBody>
      </p:sp>
      <p:sp>
        <p:nvSpPr>
          <p:cNvPr id="15" name="Text 12"/>
          <p:cNvSpPr/>
          <p:nvPr/>
        </p:nvSpPr>
        <p:spPr>
          <a:xfrm>
            <a:off x="6467118" y="7064573"/>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Memberikan data yang akurat dan real-time untuk manajemen.</a:t>
            </a:r>
            <a:endParaRPr lang="en-US" sz="1700" dirty="0">
              <a:latin typeface="Poppins" panose="00000500000000000000" pitchFamily="2" charset="0"/>
              <a:cs typeface="Poppins" panose="00000500000000000000" pitchFamily="2" charset="0"/>
            </a:endParaRPr>
          </a:p>
        </p:txBody>
      </p:sp>
      <p:sp>
        <p:nvSpPr>
          <p:cNvPr id="16" name="Rectangle: Rounded Corners 15">
            <a:extLst>
              <a:ext uri="{FF2B5EF4-FFF2-40B4-BE49-F238E27FC236}">
                <a16:creationId xmlns:a16="http://schemas.microsoft.com/office/drawing/2014/main" id="{BC0B1A91-B796-4CB2-B121-BB40C2E46A09}"/>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1501" y="812602"/>
            <a:ext cx="5751433" cy="718899"/>
          </a:xfrm>
          <a:prstGeom prst="rect">
            <a:avLst/>
          </a:prstGeom>
          <a:noFill/>
          <a:ln/>
        </p:spPr>
        <p:txBody>
          <a:bodyPr wrap="none" lIns="0" tIns="0" rIns="0" bIns="0" rtlCol="0" anchor="t"/>
          <a:lstStyle/>
          <a:p>
            <a:pPr marL="0" indent="0">
              <a:lnSpc>
                <a:spcPts val="5650"/>
              </a:lnSpc>
              <a:buNone/>
            </a:pPr>
            <a:r>
              <a:rPr lang="en-US" sz="4500" b="1" kern="0" spc="-136" dirty="0">
                <a:solidFill>
                  <a:srgbClr val="000000"/>
                </a:solidFill>
                <a:latin typeface="Poppins" panose="00000500000000000000" pitchFamily="2" charset="0"/>
                <a:ea typeface="Inter Bold" pitchFamily="34" charset="-122"/>
                <a:cs typeface="Poppins" panose="00000500000000000000" pitchFamily="2" charset="0"/>
              </a:rPr>
              <a:t>Lingkup Sistem</a:t>
            </a:r>
            <a:endParaRPr lang="en-US" sz="4500" dirty="0">
              <a:latin typeface="Poppins" panose="00000500000000000000" pitchFamily="2" charset="0"/>
              <a:cs typeface="Poppins" panose="00000500000000000000" pitchFamily="2" charset="0"/>
            </a:endParaRPr>
          </a:p>
        </p:txBody>
      </p:sp>
      <p:sp>
        <p:nvSpPr>
          <p:cNvPr id="4" name="Shape 1"/>
          <p:cNvSpPr/>
          <p:nvPr/>
        </p:nvSpPr>
        <p:spPr>
          <a:xfrm>
            <a:off x="6621304" y="1876544"/>
            <a:ext cx="30480" cy="5540335"/>
          </a:xfrm>
          <a:prstGeom prst="roundRect">
            <a:avLst>
              <a:gd name="adj" fmla="val 317010"/>
            </a:avLst>
          </a:prstGeom>
          <a:solidFill>
            <a:srgbClr val="C0C1D7"/>
          </a:solidFill>
          <a:ln/>
        </p:spPr>
      </p:sp>
      <p:sp>
        <p:nvSpPr>
          <p:cNvPr id="5" name="Shape 2"/>
          <p:cNvSpPr/>
          <p:nvPr/>
        </p:nvSpPr>
        <p:spPr>
          <a:xfrm>
            <a:off x="6864846" y="2378750"/>
            <a:ext cx="805101" cy="30480"/>
          </a:xfrm>
          <a:prstGeom prst="roundRect">
            <a:avLst>
              <a:gd name="adj" fmla="val 317010"/>
            </a:avLst>
          </a:prstGeom>
          <a:solidFill>
            <a:srgbClr val="C0C1D7"/>
          </a:solidFill>
          <a:ln/>
        </p:spPr>
      </p:sp>
      <p:sp>
        <p:nvSpPr>
          <p:cNvPr id="6" name="Shape 3"/>
          <p:cNvSpPr/>
          <p:nvPr/>
        </p:nvSpPr>
        <p:spPr>
          <a:xfrm>
            <a:off x="6377761" y="2135267"/>
            <a:ext cx="517565" cy="517565"/>
          </a:xfrm>
          <a:prstGeom prst="roundRect">
            <a:avLst>
              <a:gd name="adj" fmla="val 18669"/>
            </a:avLst>
          </a:prstGeom>
          <a:solidFill>
            <a:srgbClr val="DADBF1"/>
          </a:solidFill>
          <a:ln w="7620">
            <a:solidFill>
              <a:srgbClr val="C0C1D7"/>
            </a:solidFill>
            <a:prstDash val="solid"/>
          </a:ln>
        </p:spPr>
      </p:sp>
      <p:sp>
        <p:nvSpPr>
          <p:cNvPr id="7" name="Text 4"/>
          <p:cNvSpPr/>
          <p:nvPr/>
        </p:nvSpPr>
        <p:spPr>
          <a:xfrm>
            <a:off x="6567309" y="2221468"/>
            <a:ext cx="138470"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1</a:t>
            </a:r>
            <a:endParaRPr lang="en-US" sz="2700" dirty="0">
              <a:latin typeface="Poppins" panose="00000500000000000000" pitchFamily="2" charset="0"/>
              <a:cs typeface="Poppins" panose="00000500000000000000" pitchFamily="2" charset="0"/>
            </a:endParaRPr>
          </a:p>
        </p:txBody>
      </p:sp>
      <p:sp>
        <p:nvSpPr>
          <p:cNvPr id="8" name="Text 5"/>
          <p:cNvSpPr/>
          <p:nvPr/>
        </p:nvSpPr>
        <p:spPr>
          <a:xfrm>
            <a:off x="7901821" y="2106573"/>
            <a:ext cx="2888337"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Pencatatan Inventaris</a:t>
            </a:r>
            <a:endParaRPr lang="en-US" sz="2250" dirty="0">
              <a:latin typeface="Poppins" panose="00000500000000000000" pitchFamily="2" charset="0"/>
              <a:cs typeface="Poppins" panose="00000500000000000000" pitchFamily="2" charset="0"/>
            </a:endParaRPr>
          </a:p>
        </p:txBody>
      </p:sp>
      <p:sp>
        <p:nvSpPr>
          <p:cNvPr id="9" name="Text 6"/>
          <p:cNvSpPr/>
          <p:nvPr/>
        </p:nvSpPr>
        <p:spPr>
          <a:xfrm>
            <a:off x="7901821" y="2603897"/>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Pencatatan inventaris - penerimaan, pengeluaran, dan stok barang.</a:t>
            </a:r>
            <a:endParaRPr lang="en-US" sz="1800" dirty="0">
              <a:latin typeface="Poppins" panose="00000500000000000000" pitchFamily="2" charset="0"/>
              <a:cs typeface="Poppins" panose="00000500000000000000" pitchFamily="2" charset="0"/>
            </a:endParaRPr>
          </a:p>
        </p:txBody>
      </p:sp>
      <p:sp>
        <p:nvSpPr>
          <p:cNvPr id="10" name="Shape 7"/>
          <p:cNvSpPr/>
          <p:nvPr/>
        </p:nvSpPr>
        <p:spPr>
          <a:xfrm>
            <a:off x="6864846" y="4302204"/>
            <a:ext cx="805101" cy="30480"/>
          </a:xfrm>
          <a:prstGeom prst="roundRect">
            <a:avLst>
              <a:gd name="adj" fmla="val 317010"/>
            </a:avLst>
          </a:prstGeom>
          <a:solidFill>
            <a:srgbClr val="C0C1D7"/>
          </a:solidFill>
          <a:ln/>
        </p:spPr>
      </p:sp>
      <p:sp>
        <p:nvSpPr>
          <p:cNvPr id="11" name="Shape 8"/>
          <p:cNvSpPr/>
          <p:nvPr/>
        </p:nvSpPr>
        <p:spPr>
          <a:xfrm>
            <a:off x="6377761" y="4058722"/>
            <a:ext cx="517565" cy="517565"/>
          </a:xfrm>
          <a:prstGeom prst="roundRect">
            <a:avLst>
              <a:gd name="adj" fmla="val 18669"/>
            </a:avLst>
          </a:prstGeom>
          <a:solidFill>
            <a:srgbClr val="DADBF1"/>
          </a:solidFill>
          <a:ln w="7620">
            <a:solidFill>
              <a:srgbClr val="C0C1D7"/>
            </a:solidFill>
            <a:prstDash val="solid"/>
          </a:ln>
        </p:spPr>
      </p:sp>
      <p:sp>
        <p:nvSpPr>
          <p:cNvPr id="12" name="Text 9"/>
          <p:cNvSpPr/>
          <p:nvPr/>
        </p:nvSpPr>
        <p:spPr>
          <a:xfrm>
            <a:off x="6533019" y="4144923"/>
            <a:ext cx="206931"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2</a:t>
            </a:r>
            <a:endParaRPr lang="en-US" sz="2700" dirty="0">
              <a:latin typeface="Poppins" panose="00000500000000000000" pitchFamily="2" charset="0"/>
              <a:cs typeface="Poppins" panose="00000500000000000000" pitchFamily="2" charset="0"/>
            </a:endParaRPr>
          </a:p>
        </p:txBody>
      </p:sp>
      <p:sp>
        <p:nvSpPr>
          <p:cNvPr id="13" name="Text 10"/>
          <p:cNvSpPr/>
          <p:nvPr/>
        </p:nvSpPr>
        <p:spPr>
          <a:xfrm>
            <a:off x="7901821" y="4030027"/>
            <a:ext cx="5344358"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Pencarian dan Pelaporan Data Inventaris</a:t>
            </a:r>
            <a:endParaRPr lang="en-US" sz="2250" dirty="0">
              <a:latin typeface="Poppins" panose="00000500000000000000" pitchFamily="2" charset="0"/>
              <a:cs typeface="Poppins" panose="00000500000000000000" pitchFamily="2" charset="0"/>
            </a:endParaRPr>
          </a:p>
        </p:txBody>
      </p:sp>
      <p:sp>
        <p:nvSpPr>
          <p:cNvPr id="14" name="Text 11"/>
          <p:cNvSpPr/>
          <p:nvPr/>
        </p:nvSpPr>
        <p:spPr>
          <a:xfrm>
            <a:off x="7901821" y="4527352"/>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Pencarian dan pelaporan data inventaris - menyediakan laporan otomatis.</a:t>
            </a:r>
            <a:endParaRPr lang="en-US" sz="1800" dirty="0">
              <a:latin typeface="Poppins" panose="00000500000000000000" pitchFamily="2" charset="0"/>
              <a:cs typeface="Poppins" panose="00000500000000000000" pitchFamily="2" charset="0"/>
            </a:endParaRPr>
          </a:p>
        </p:txBody>
      </p:sp>
      <p:sp>
        <p:nvSpPr>
          <p:cNvPr id="15" name="Shape 12"/>
          <p:cNvSpPr/>
          <p:nvPr/>
        </p:nvSpPr>
        <p:spPr>
          <a:xfrm>
            <a:off x="6864846" y="6225659"/>
            <a:ext cx="805101" cy="30480"/>
          </a:xfrm>
          <a:prstGeom prst="roundRect">
            <a:avLst>
              <a:gd name="adj" fmla="val 317010"/>
            </a:avLst>
          </a:prstGeom>
          <a:solidFill>
            <a:srgbClr val="C0C1D7"/>
          </a:solidFill>
          <a:ln/>
        </p:spPr>
      </p:sp>
      <p:sp>
        <p:nvSpPr>
          <p:cNvPr id="16" name="Shape 13"/>
          <p:cNvSpPr/>
          <p:nvPr/>
        </p:nvSpPr>
        <p:spPr>
          <a:xfrm>
            <a:off x="6377761" y="5982176"/>
            <a:ext cx="517565" cy="517565"/>
          </a:xfrm>
          <a:prstGeom prst="roundRect">
            <a:avLst>
              <a:gd name="adj" fmla="val 18669"/>
            </a:avLst>
          </a:prstGeom>
          <a:solidFill>
            <a:srgbClr val="DADBF1"/>
          </a:solidFill>
          <a:ln w="7620">
            <a:solidFill>
              <a:srgbClr val="C0C1D7"/>
            </a:solidFill>
            <a:prstDash val="solid"/>
          </a:ln>
        </p:spPr>
      </p:sp>
      <p:sp>
        <p:nvSpPr>
          <p:cNvPr id="17" name="Text 14"/>
          <p:cNvSpPr/>
          <p:nvPr/>
        </p:nvSpPr>
        <p:spPr>
          <a:xfrm>
            <a:off x="6530280" y="6068378"/>
            <a:ext cx="212408"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3</a:t>
            </a:r>
            <a:endParaRPr lang="en-US" sz="2700" dirty="0">
              <a:latin typeface="Poppins" panose="00000500000000000000" pitchFamily="2" charset="0"/>
              <a:cs typeface="Poppins" panose="00000500000000000000" pitchFamily="2" charset="0"/>
            </a:endParaRPr>
          </a:p>
        </p:txBody>
      </p:sp>
      <p:sp>
        <p:nvSpPr>
          <p:cNvPr id="18" name="Text 15"/>
          <p:cNvSpPr/>
          <p:nvPr/>
        </p:nvSpPr>
        <p:spPr>
          <a:xfrm>
            <a:off x="7901821" y="5953482"/>
            <a:ext cx="2875717"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Integrasi Data</a:t>
            </a:r>
            <a:endParaRPr lang="en-US" sz="2250" dirty="0">
              <a:latin typeface="Poppins" panose="00000500000000000000" pitchFamily="2" charset="0"/>
              <a:cs typeface="Poppins" panose="00000500000000000000" pitchFamily="2" charset="0"/>
            </a:endParaRPr>
          </a:p>
        </p:txBody>
      </p:sp>
      <p:sp>
        <p:nvSpPr>
          <p:cNvPr id="19" name="Text 16"/>
          <p:cNvSpPr/>
          <p:nvPr/>
        </p:nvSpPr>
        <p:spPr>
          <a:xfrm>
            <a:off x="7901821" y="6450806"/>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Integrasi data - apabila perlu, dengan sistem keuangan dan produksi perusahaan.</a:t>
            </a:r>
            <a:endParaRPr lang="en-US" sz="1800" dirty="0">
              <a:latin typeface="Poppins" panose="00000500000000000000" pitchFamily="2" charset="0"/>
              <a:cs typeface="Poppins" panose="00000500000000000000" pitchFamily="2" charset="0"/>
            </a:endParaRPr>
          </a:p>
        </p:txBody>
      </p:sp>
      <p:sp>
        <p:nvSpPr>
          <p:cNvPr id="20" name="Rectangle: Rounded Corners 19">
            <a:extLst>
              <a:ext uri="{FF2B5EF4-FFF2-40B4-BE49-F238E27FC236}">
                <a16:creationId xmlns:a16="http://schemas.microsoft.com/office/drawing/2014/main" id="{1FF9D70C-2739-4666-BDFD-CF347324C61A}"/>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2207657"/>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Fitur Sistem</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864037"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Pencatatan Penerimaan Barang</a:t>
            </a:r>
            <a:endParaRPr lang="en-US" sz="2400" dirty="0">
              <a:latin typeface="Poppins" panose="00000500000000000000" pitchFamily="2" charset="0"/>
              <a:cs typeface="Poppins" panose="00000500000000000000" pitchFamily="2" charset="0"/>
            </a:endParaRPr>
          </a:p>
        </p:txBody>
      </p:sp>
      <p:sp>
        <p:nvSpPr>
          <p:cNvPr id="4" name="Text 2"/>
          <p:cNvSpPr/>
          <p:nvPr/>
        </p:nvSpPr>
        <p:spPr>
          <a:xfrm>
            <a:off x="864037" y="4614624"/>
            <a:ext cx="3898821" cy="790099"/>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Mencatat penerimaan barang baru ke gudang.</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5372695"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Pencatatan Pengeluaran Barang</a:t>
            </a:r>
            <a:endParaRPr lang="en-US" sz="2400" dirty="0">
              <a:latin typeface="Poppins" panose="00000500000000000000" pitchFamily="2" charset="0"/>
              <a:cs typeface="Poppins" panose="00000500000000000000" pitchFamily="2" charset="0"/>
            </a:endParaRPr>
          </a:p>
        </p:txBody>
      </p:sp>
      <p:sp>
        <p:nvSpPr>
          <p:cNvPr id="6" name="Text 4"/>
          <p:cNvSpPr/>
          <p:nvPr/>
        </p:nvSpPr>
        <p:spPr>
          <a:xfrm>
            <a:off x="5372695" y="4614624"/>
            <a:ext cx="3898821"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Mencatat pengeluaran barang dari gudang untuk produksi atau pengiriman.</a:t>
            </a:r>
            <a:endParaRPr lang="en-US" sz="1900" dirty="0">
              <a:latin typeface="Poppins" panose="00000500000000000000" pitchFamily="2" charset="0"/>
              <a:cs typeface="Poppins" panose="00000500000000000000" pitchFamily="2" charset="0"/>
            </a:endParaRPr>
          </a:p>
        </p:txBody>
      </p:sp>
      <p:sp>
        <p:nvSpPr>
          <p:cNvPr id="7" name="Text 5"/>
          <p:cNvSpPr/>
          <p:nvPr/>
        </p:nvSpPr>
        <p:spPr>
          <a:xfrm>
            <a:off x="9881354"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Pencarian Data Barang</a:t>
            </a:r>
            <a:endParaRPr lang="en-US" sz="2400" dirty="0">
              <a:latin typeface="Poppins" panose="00000500000000000000" pitchFamily="2" charset="0"/>
              <a:cs typeface="Poppins" panose="00000500000000000000" pitchFamily="2" charset="0"/>
            </a:endParaRPr>
          </a:p>
        </p:txBody>
      </p:sp>
      <p:sp>
        <p:nvSpPr>
          <p:cNvPr id="8" name="Text 6"/>
          <p:cNvSpPr/>
          <p:nvPr/>
        </p:nvSpPr>
        <p:spPr>
          <a:xfrm>
            <a:off x="9881354" y="4614624"/>
            <a:ext cx="3898821"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Mencari data barang berdasarkan berbagai kriteria, seperti nama, kode, atau tanggal.</a:t>
            </a:r>
            <a:endParaRPr lang="en-US" sz="1900" dirty="0">
              <a:latin typeface="Poppins" panose="00000500000000000000" pitchFamily="2" charset="0"/>
              <a:cs typeface="Poppins" panose="00000500000000000000" pitchFamily="2" charset="0"/>
            </a:endParaRPr>
          </a:p>
        </p:txBody>
      </p:sp>
      <p:sp>
        <p:nvSpPr>
          <p:cNvPr id="9" name="Rectangle: Rounded Corners 8">
            <a:extLst>
              <a:ext uri="{FF2B5EF4-FFF2-40B4-BE49-F238E27FC236}">
                <a16:creationId xmlns:a16="http://schemas.microsoft.com/office/drawing/2014/main" id="{7ADFDF3A-D91C-432F-81EC-DFD0B444F106}"/>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553"/>
          </a:xfrm>
          <a:prstGeom prst="rect">
            <a:avLst/>
          </a:prstGeom>
        </p:spPr>
      </p:pic>
      <p:sp>
        <p:nvSpPr>
          <p:cNvPr id="3" name="Text 0"/>
          <p:cNvSpPr/>
          <p:nvPr/>
        </p:nvSpPr>
        <p:spPr>
          <a:xfrm>
            <a:off x="6084332" y="469821"/>
            <a:ext cx="4271367" cy="533995"/>
          </a:xfrm>
          <a:prstGeom prst="rect">
            <a:avLst/>
          </a:prstGeom>
          <a:noFill/>
          <a:ln/>
        </p:spPr>
        <p:txBody>
          <a:bodyPr wrap="none" lIns="0" tIns="0" rIns="0" bIns="0" rtlCol="0" anchor="t"/>
          <a:lstStyle/>
          <a:p>
            <a:pPr marL="0" indent="0">
              <a:lnSpc>
                <a:spcPts val="4200"/>
              </a:lnSpc>
              <a:buNone/>
            </a:pPr>
            <a:r>
              <a:rPr lang="en-US" sz="3350" b="1" kern="0" spc="-101" dirty="0">
                <a:solidFill>
                  <a:srgbClr val="000000"/>
                </a:solidFill>
                <a:latin typeface="Poppins" panose="00000500000000000000" pitchFamily="2" charset="0"/>
                <a:ea typeface="Inter Bold" pitchFamily="34" charset="-122"/>
                <a:cs typeface="Poppins" panose="00000500000000000000" pitchFamily="2" charset="0"/>
              </a:rPr>
              <a:t>Pengguna Sistem</a:t>
            </a:r>
            <a:endParaRPr lang="en-US" sz="3350" dirty="0">
              <a:latin typeface="Poppins" panose="00000500000000000000" pitchFamily="2" charset="0"/>
              <a:cs typeface="Poppins" panose="00000500000000000000" pitchFamily="2" charset="0"/>
            </a:endParaRPr>
          </a:p>
        </p:txBody>
      </p:sp>
      <p:pic>
        <p:nvPicPr>
          <p:cNvPr id="4" name="Image 1" descr="preencoded.png"/>
          <p:cNvPicPr>
            <a:picLocks noChangeAspect="1"/>
          </p:cNvPicPr>
          <p:nvPr/>
        </p:nvPicPr>
        <p:blipFill>
          <a:blip r:embed="rId4"/>
          <a:stretch>
            <a:fillRect/>
          </a:stretch>
        </p:blipFill>
        <p:spPr>
          <a:xfrm>
            <a:off x="6084332" y="1260038"/>
            <a:ext cx="427077" cy="427077"/>
          </a:xfrm>
          <a:prstGeom prst="rect">
            <a:avLst/>
          </a:prstGeom>
        </p:spPr>
      </p:pic>
      <p:sp>
        <p:nvSpPr>
          <p:cNvPr id="5" name="Text 1"/>
          <p:cNvSpPr/>
          <p:nvPr/>
        </p:nvSpPr>
        <p:spPr>
          <a:xfrm>
            <a:off x="6084332" y="1857970"/>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Gudang</a:t>
            </a:r>
            <a:endParaRPr lang="en-US" sz="1650" dirty="0">
              <a:latin typeface="Poppins" panose="00000500000000000000" pitchFamily="2" charset="0"/>
              <a:cs typeface="Poppins" panose="00000500000000000000" pitchFamily="2" charset="0"/>
            </a:endParaRPr>
          </a:p>
        </p:txBody>
      </p:sp>
      <p:sp>
        <p:nvSpPr>
          <p:cNvPr id="6" name="Text 2"/>
          <p:cNvSpPr/>
          <p:nvPr/>
        </p:nvSpPr>
        <p:spPr>
          <a:xfrm>
            <a:off x="6084332" y="2227421"/>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Mencatat dan melacak stok barang.</a:t>
            </a:r>
            <a:endParaRPr lang="en-US" sz="1300" dirty="0">
              <a:latin typeface="Poppins" panose="00000500000000000000" pitchFamily="2" charset="0"/>
              <a:cs typeface="Poppins" panose="00000500000000000000" pitchFamily="2" charset="0"/>
            </a:endParaRPr>
          </a:p>
        </p:txBody>
      </p:sp>
      <p:pic>
        <p:nvPicPr>
          <p:cNvPr id="7" name="Image 2" descr="preencoded.png"/>
          <p:cNvPicPr>
            <a:picLocks noChangeAspect="1"/>
          </p:cNvPicPr>
          <p:nvPr/>
        </p:nvPicPr>
        <p:blipFill>
          <a:blip r:embed="rId5"/>
          <a:stretch>
            <a:fillRect/>
          </a:stretch>
        </p:blipFill>
        <p:spPr>
          <a:xfrm>
            <a:off x="6084332" y="3013353"/>
            <a:ext cx="427077" cy="427077"/>
          </a:xfrm>
          <a:prstGeom prst="rect">
            <a:avLst/>
          </a:prstGeom>
        </p:spPr>
      </p:pic>
      <p:sp>
        <p:nvSpPr>
          <p:cNvPr id="8" name="Text 3"/>
          <p:cNvSpPr/>
          <p:nvPr/>
        </p:nvSpPr>
        <p:spPr>
          <a:xfrm>
            <a:off x="6084332" y="3611285"/>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Manajer Gudang</a:t>
            </a:r>
            <a:endParaRPr lang="en-US" sz="1650" dirty="0">
              <a:latin typeface="Poppins" panose="00000500000000000000" pitchFamily="2" charset="0"/>
              <a:cs typeface="Poppins" panose="00000500000000000000" pitchFamily="2" charset="0"/>
            </a:endParaRPr>
          </a:p>
        </p:txBody>
      </p:sp>
      <p:sp>
        <p:nvSpPr>
          <p:cNvPr id="9" name="Text 4"/>
          <p:cNvSpPr/>
          <p:nvPr/>
        </p:nvSpPr>
        <p:spPr>
          <a:xfrm>
            <a:off x="6084332" y="3980736"/>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Mengawasi dan membuat keputusan terkait inventaris.</a:t>
            </a:r>
            <a:endParaRPr lang="en-US" sz="1300" dirty="0">
              <a:latin typeface="Poppins" panose="00000500000000000000" pitchFamily="2" charset="0"/>
              <a:cs typeface="Poppins" panose="00000500000000000000" pitchFamily="2" charset="0"/>
            </a:endParaRPr>
          </a:p>
        </p:txBody>
      </p:sp>
      <p:pic>
        <p:nvPicPr>
          <p:cNvPr id="10" name="Image 3" descr="preencoded.png"/>
          <p:cNvPicPr>
            <a:picLocks noChangeAspect="1"/>
          </p:cNvPicPr>
          <p:nvPr/>
        </p:nvPicPr>
        <p:blipFill>
          <a:blip r:embed="rId6"/>
          <a:stretch>
            <a:fillRect/>
          </a:stretch>
        </p:blipFill>
        <p:spPr>
          <a:xfrm>
            <a:off x="6084332" y="4766667"/>
            <a:ext cx="427077" cy="427077"/>
          </a:xfrm>
          <a:prstGeom prst="rect">
            <a:avLst/>
          </a:prstGeom>
        </p:spPr>
      </p:pic>
      <p:sp>
        <p:nvSpPr>
          <p:cNvPr id="11" name="Text 5"/>
          <p:cNvSpPr/>
          <p:nvPr/>
        </p:nvSpPr>
        <p:spPr>
          <a:xfrm>
            <a:off x="6084332" y="5364599"/>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Keuangan</a:t>
            </a:r>
            <a:endParaRPr lang="en-US" sz="1650" dirty="0">
              <a:latin typeface="Poppins" panose="00000500000000000000" pitchFamily="2" charset="0"/>
              <a:cs typeface="Poppins" panose="00000500000000000000" pitchFamily="2" charset="0"/>
            </a:endParaRPr>
          </a:p>
        </p:txBody>
      </p:sp>
      <p:sp>
        <p:nvSpPr>
          <p:cNvPr id="12" name="Text 6"/>
          <p:cNvSpPr/>
          <p:nvPr/>
        </p:nvSpPr>
        <p:spPr>
          <a:xfrm>
            <a:off x="6084332" y="5734050"/>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Melihat laporan inventaris dan pembiayaan.</a:t>
            </a:r>
            <a:endParaRPr lang="en-US" sz="1300" dirty="0">
              <a:latin typeface="Poppins" panose="00000500000000000000" pitchFamily="2" charset="0"/>
              <a:cs typeface="Poppins" panose="00000500000000000000" pitchFamily="2" charset="0"/>
            </a:endParaRPr>
          </a:p>
        </p:txBody>
      </p:sp>
      <p:pic>
        <p:nvPicPr>
          <p:cNvPr id="13" name="Image 4" descr="preencoded.png"/>
          <p:cNvPicPr>
            <a:picLocks noChangeAspect="1"/>
          </p:cNvPicPr>
          <p:nvPr/>
        </p:nvPicPr>
        <p:blipFill>
          <a:blip r:embed="rId7"/>
          <a:stretch>
            <a:fillRect/>
          </a:stretch>
        </p:blipFill>
        <p:spPr>
          <a:xfrm>
            <a:off x="6084332" y="6519982"/>
            <a:ext cx="427077" cy="427077"/>
          </a:xfrm>
          <a:prstGeom prst="rect">
            <a:avLst/>
          </a:prstGeom>
        </p:spPr>
      </p:pic>
      <p:sp>
        <p:nvSpPr>
          <p:cNvPr id="14" name="Text 7"/>
          <p:cNvSpPr/>
          <p:nvPr/>
        </p:nvSpPr>
        <p:spPr>
          <a:xfrm>
            <a:off x="6084332" y="7117913"/>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IT</a:t>
            </a:r>
            <a:endParaRPr lang="en-US" sz="1650" dirty="0">
              <a:latin typeface="Poppins" panose="00000500000000000000" pitchFamily="2" charset="0"/>
              <a:cs typeface="Poppins" panose="00000500000000000000" pitchFamily="2" charset="0"/>
            </a:endParaRPr>
          </a:p>
        </p:txBody>
      </p:sp>
      <p:sp>
        <p:nvSpPr>
          <p:cNvPr id="15" name="Text 8"/>
          <p:cNvSpPr/>
          <p:nvPr/>
        </p:nvSpPr>
        <p:spPr>
          <a:xfrm>
            <a:off x="6084332" y="7487364"/>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Sebagai pengelola sistem.</a:t>
            </a:r>
            <a:endParaRPr lang="en-US" sz="1300" dirty="0">
              <a:latin typeface="Poppins" panose="00000500000000000000" pitchFamily="2" charset="0"/>
              <a:cs typeface="Poppins" panose="00000500000000000000" pitchFamily="2" charset="0"/>
            </a:endParaRPr>
          </a:p>
        </p:txBody>
      </p:sp>
      <p:sp>
        <p:nvSpPr>
          <p:cNvPr id="16" name="Rectangle: Rounded Corners 15">
            <a:extLst>
              <a:ext uri="{FF2B5EF4-FFF2-40B4-BE49-F238E27FC236}">
                <a16:creationId xmlns:a16="http://schemas.microsoft.com/office/drawing/2014/main" id="{6AB32F12-03FE-43F4-8318-16ECF705D9B9}"/>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347311"/>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ea typeface="Inter Bold" pitchFamily="34" charset="-122"/>
                <a:cs typeface="Inter Bold" pitchFamily="34" charset="-120"/>
              </a:rPr>
              <a:t>Jadwal Pelaksanaan</a:t>
            </a:r>
            <a:endParaRPr lang="en-US" sz="4850" dirty="0"/>
          </a:p>
        </p:txBody>
      </p:sp>
      <p:sp>
        <p:nvSpPr>
          <p:cNvPr id="3" name="Shape 1"/>
          <p:cNvSpPr/>
          <p:nvPr/>
        </p:nvSpPr>
        <p:spPr>
          <a:xfrm>
            <a:off x="864037" y="2612588"/>
            <a:ext cx="12902327" cy="4269581"/>
          </a:xfrm>
          <a:prstGeom prst="roundRect">
            <a:avLst>
              <a:gd name="adj" fmla="val 2429"/>
            </a:avLst>
          </a:prstGeom>
          <a:noFill/>
          <a:ln w="15240">
            <a:solidFill>
              <a:srgbClr val="000000">
                <a:alpha val="8000"/>
              </a:srgbClr>
            </a:solidFill>
            <a:prstDash val="solid"/>
          </a:ln>
        </p:spPr>
      </p:sp>
      <p:sp>
        <p:nvSpPr>
          <p:cNvPr id="4" name="Shape 2"/>
          <p:cNvSpPr/>
          <p:nvPr/>
        </p:nvSpPr>
        <p:spPr>
          <a:xfrm>
            <a:off x="879277" y="2627828"/>
            <a:ext cx="12871847" cy="706517"/>
          </a:xfrm>
          <a:prstGeom prst="rect">
            <a:avLst/>
          </a:prstGeom>
          <a:solidFill>
            <a:srgbClr val="FFFFFF">
              <a:alpha val="4000"/>
            </a:srgbClr>
          </a:solidFill>
          <a:ln/>
        </p:spPr>
      </p:sp>
      <p:sp>
        <p:nvSpPr>
          <p:cNvPr id="5" name="Text 3"/>
          <p:cNvSpPr/>
          <p:nvPr/>
        </p:nvSpPr>
        <p:spPr>
          <a:xfrm>
            <a:off x="1126093" y="2783562"/>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Analisis Kebutuhan</a:t>
            </a:r>
            <a:endParaRPr lang="en-US" sz="1900" dirty="0"/>
          </a:p>
        </p:txBody>
      </p:sp>
      <p:sp>
        <p:nvSpPr>
          <p:cNvPr id="6" name="Text 4"/>
          <p:cNvSpPr/>
          <p:nvPr/>
        </p:nvSpPr>
        <p:spPr>
          <a:xfrm>
            <a:off x="7565827" y="2783562"/>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2 Pekan</a:t>
            </a:r>
            <a:endParaRPr lang="en-US" sz="1900" dirty="0"/>
          </a:p>
        </p:txBody>
      </p:sp>
      <p:sp>
        <p:nvSpPr>
          <p:cNvPr id="7" name="Shape 5"/>
          <p:cNvSpPr/>
          <p:nvPr/>
        </p:nvSpPr>
        <p:spPr>
          <a:xfrm>
            <a:off x="879277" y="3334345"/>
            <a:ext cx="12871847" cy="706517"/>
          </a:xfrm>
          <a:prstGeom prst="rect">
            <a:avLst/>
          </a:prstGeom>
          <a:solidFill>
            <a:srgbClr val="000000">
              <a:alpha val="4000"/>
            </a:srgbClr>
          </a:solidFill>
          <a:ln/>
        </p:spPr>
      </p:sp>
      <p:sp>
        <p:nvSpPr>
          <p:cNvPr id="8" name="Text 6"/>
          <p:cNvSpPr/>
          <p:nvPr/>
        </p:nvSpPr>
        <p:spPr>
          <a:xfrm>
            <a:off x="1126093" y="3490079"/>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Desain Sistem</a:t>
            </a:r>
            <a:endParaRPr lang="en-US" sz="1900" dirty="0"/>
          </a:p>
        </p:txBody>
      </p:sp>
      <p:sp>
        <p:nvSpPr>
          <p:cNvPr id="9" name="Text 7"/>
          <p:cNvSpPr/>
          <p:nvPr/>
        </p:nvSpPr>
        <p:spPr>
          <a:xfrm>
            <a:off x="7565827" y="3490079"/>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3 Pekan</a:t>
            </a:r>
            <a:endParaRPr lang="en-US" sz="1900" dirty="0"/>
          </a:p>
        </p:txBody>
      </p:sp>
      <p:sp>
        <p:nvSpPr>
          <p:cNvPr id="10" name="Shape 8"/>
          <p:cNvSpPr/>
          <p:nvPr/>
        </p:nvSpPr>
        <p:spPr>
          <a:xfrm>
            <a:off x="879277" y="4040862"/>
            <a:ext cx="12871847" cy="706517"/>
          </a:xfrm>
          <a:prstGeom prst="rect">
            <a:avLst/>
          </a:prstGeom>
          <a:solidFill>
            <a:srgbClr val="FFFFFF">
              <a:alpha val="4000"/>
            </a:srgbClr>
          </a:solidFill>
          <a:ln/>
        </p:spPr>
      </p:sp>
      <p:sp>
        <p:nvSpPr>
          <p:cNvPr id="11" name="Text 9"/>
          <p:cNvSpPr/>
          <p:nvPr/>
        </p:nvSpPr>
        <p:spPr>
          <a:xfrm>
            <a:off x="1126093" y="4196596"/>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Pengembangan</a:t>
            </a:r>
            <a:endParaRPr lang="en-US" sz="1900" dirty="0"/>
          </a:p>
        </p:txBody>
      </p:sp>
      <p:sp>
        <p:nvSpPr>
          <p:cNvPr id="12" name="Text 10"/>
          <p:cNvSpPr/>
          <p:nvPr/>
        </p:nvSpPr>
        <p:spPr>
          <a:xfrm>
            <a:off x="7565827" y="4196596"/>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4 Pekan</a:t>
            </a:r>
            <a:endParaRPr lang="en-US" sz="1900" dirty="0"/>
          </a:p>
        </p:txBody>
      </p:sp>
      <p:sp>
        <p:nvSpPr>
          <p:cNvPr id="13" name="Shape 11"/>
          <p:cNvSpPr/>
          <p:nvPr/>
        </p:nvSpPr>
        <p:spPr>
          <a:xfrm>
            <a:off x="879277" y="4747379"/>
            <a:ext cx="12871847" cy="706517"/>
          </a:xfrm>
          <a:prstGeom prst="rect">
            <a:avLst/>
          </a:prstGeom>
          <a:solidFill>
            <a:srgbClr val="000000">
              <a:alpha val="4000"/>
            </a:srgbClr>
          </a:solidFill>
          <a:ln/>
        </p:spPr>
      </p:sp>
      <p:sp>
        <p:nvSpPr>
          <p:cNvPr id="14" name="Text 12"/>
          <p:cNvSpPr/>
          <p:nvPr/>
        </p:nvSpPr>
        <p:spPr>
          <a:xfrm>
            <a:off x="1126093" y="4903113"/>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Uji Coba</a:t>
            </a:r>
            <a:endParaRPr lang="en-US" sz="1900" dirty="0"/>
          </a:p>
        </p:txBody>
      </p:sp>
      <p:sp>
        <p:nvSpPr>
          <p:cNvPr id="15" name="Text 13"/>
          <p:cNvSpPr/>
          <p:nvPr/>
        </p:nvSpPr>
        <p:spPr>
          <a:xfrm>
            <a:off x="7565827" y="4903113"/>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2 Pekan</a:t>
            </a:r>
            <a:endParaRPr lang="en-US" sz="1900" dirty="0"/>
          </a:p>
        </p:txBody>
      </p:sp>
      <p:sp>
        <p:nvSpPr>
          <p:cNvPr id="16" name="Shape 14"/>
          <p:cNvSpPr/>
          <p:nvPr/>
        </p:nvSpPr>
        <p:spPr>
          <a:xfrm>
            <a:off x="879277" y="5453896"/>
            <a:ext cx="12871847" cy="706517"/>
          </a:xfrm>
          <a:prstGeom prst="rect">
            <a:avLst/>
          </a:prstGeom>
          <a:solidFill>
            <a:srgbClr val="FFFFFF">
              <a:alpha val="4000"/>
            </a:srgbClr>
          </a:solidFill>
          <a:ln/>
        </p:spPr>
      </p:sp>
      <p:sp>
        <p:nvSpPr>
          <p:cNvPr id="17" name="Text 15"/>
          <p:cNvSpPr/>
          <p:nvPr/>
        </p:nvSpPr>
        <p:spPr>
          <a:xfrm>
            <a:off x="1126093" y="5609630"/>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Implementasi</a:t>
            </a:r>
            <a:endParaRPr lang="en-US" sz="1900" dirty="0"/>
          </a:p>
        </p:txBody>
      </p:sp>
      <p:sp>
        <p:nvSpPr>
          <p:cNvPr id="18" name="Text 16"/>
          <p:cNvSpPr/>
          <p:nvPr/>
        </p:nvSpPr>
        <p:spPr>
          <a:xfrm>
            <a:off x="7565827" y="5609630"/>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1 Pekan</a:t>
            </a:r>
            <a:endParaRPr lang="en-US" sz="1900" dirty="0"/>
          </a:p>
        </p:txBody>
      </p:sp>
      <p:sp>
        <p:nvSpPr>
          <p:cNvPr id="19" name="Shape 17"/>
          <p:cNvSpPr/>
          <p:nvPr/>
        </p:nvSpPr>
        <p:spPr>
          <a:xfrm>
            <a:off x="879277" y="6160413"/>
            <a:ext cx="12871847" cy="706517"/>
          </a:xfrm>
          <a:prstGeom prst="rect">
            <a:avLst/>
          </a:prstGeom>
          <a:solidFill>
            <a:srgbClr val="000000">
              <a:alpha val="4000"/>
            </a:srgbClr>
          </a:solidFill>
          <a:ln/>
        </p:spPr>
      </p:sp>
      <p:sp>
        <p:nvSpPr>
          <p:cNvPr id="20" name="Text 18"/>
          <p:cNvSpPr/>
          <p:nvPr/>
        </p:nvSpPr>
        <p:spPr>
          <a:xfrm>
            <a:off x="1126093" y="6316147"/>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Evaluasi</a:t>
            </a:r>
            <a:endParaRPr lang="en-US" sz="1900" dirty="0"/>
          </a:p>
        </p:txBody>
      </p:sp>
      <p:sp>
        <p:nvSpPr>
          <p:cNvPr id="21" name="Text 19"/>
          <p:cNvSpPr/>
          <p:nvPr/>
        </p:nvSpPr>
        <p:spPr>
          <a:xfrm>
            <a:off x="7565827" y="6316147"/>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1 Pekan</a:t>
            </a:r>
            <a:endParaRPr lang="en-US" sz="1900" dirty="0"/>
          </a:p>
        </p:txBody>
      </p:sp>
      <p:sp>
        <p:nvSpPr>
          <p:cNvPr id="22" name="Rectangle: Rounded Corners 21">
            <a:extLst>
              <a:ext uri="{FF2B5EF4-FFF2-40B4-BE49-F238E27FC236}">
                <a16:creationId xmlns:a16="http://schemas.microsoft.com/office/drawing/2014/main" id="{64987082-16EC-46E3-AAD0-AE68EAC29F7F}"/>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2408158"/>
            <a:ext cx="4792844" cy="771525"/>
          </a:xfrm>
          <a:prstGeom prst="rect">
            <a:avLst/>
          </a:prstGeom>
          <a:noFill/>
          <a:ln/>
        </p:spPr>
        <p:txBody>
          <a:bodyPr wrap="none" lIns="0" tIns="0" rIns="0" bIns="0" rtlCol="0" anchor="t"/>
          <a:lstStyle/>
          <a:p>
            <a:pPr marL="0" indent="0">
              <a:lnSpc>
                <a:spcPts val="6050"/>
              </a:lnSpc>
              <a:buNone/>
            </a:pPr>
            <a:r>
              <a:rPr lang="en-US" sz="4850" b="1" kern="0" spc="-146" dirty="0" err="1">
                <a:solidFill>
                  <a:srgbClr val="000000"/>
                </a:solidFill>
                <a:latin typeface="Poppins" panose="00000500000000000000" pitchFamily="2" charset="0"/>
                <a:ea typeface="Inter Bold" pitchFamily="34" charset="-122"/>
                <a:cs typeface="Poppins" panose="00000500000000000000" pitchFamily="2" charset="0"/>
              </a:rPr>
              <a:t>Anggaran</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864037" y="3673435"/>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Pengembangan perangkat lunak: Perkiraan biaya yang diperlukan untuk merancang, membangun, dan menguji sistem informasi manajemen inventaris.</a:t>
            </a:r>
            <a:endParaRPr lang="en-US" sz="1900" dirty="0">
              <a:latin typeface="Poppins" panose="00000500000000000000" pitchFamily="2" charset="0"/>
              <a:cs typeface="Poppins" panose="00000500000000000000" pitchFamily="2" charset="0"/>
            </a:endParaRPr>
          </a:p>
        </p:txBody>
      </p:sp>
      <p:sp>
        <p:nvSpPr>
          <p:cNvPr id="4" name="Text 2"/>
          <p:cNvSpPr/>
          <p:nvPr/>
        </p:nvSpPr>
        <p:spPr>
          <a:xfrm>
            <a:off x="864037" y="4549854"/>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Pelatihan staff: Biaya yang digunakan untuk melatih karyawan bagaimana menggunakan sistem baru.</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864037" y="5031224"/>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Biaya perawatan sistem: Mencakup biaya yang dibutuhkan untuk memelihara dan memperbaiki sistem agar tetap berfungsi dengan baik.</a:t>
            </a:r>
            <a:endParaRPr lang="en-US" sz="1900" dirty="0">
              <a:latin typeface="Poppins" panose="00000500000000000000" pitchFamily="2" charset="0"/>
              <a:cs typeface="Poppins" panose="00000500000000000000" pitchFamily="2" charset="0"/>
            </a:endParaRPr>
          </a:p>
        </p:txBody>
      </p:sp>
      <p:sp>
        <p:nvSpPr>
          <p:cNvPr id="6" name="Rectangle: Rounded Corners 5">
            <a:extLst>
              <a:ext uri="{FF2B5EF4-FFF2-40B4-BE49-F238E27FC236}">
                <a16:creationId xmlns:a16="http://schemas.microsoft.com/office/drawing/2014/main" id="{B207BDDB-5F6C-4CD1-AE05-4DCB76E66FBA}"/>
              </a:ext>
            </a:extLst>
          </p:cNvPr>
          <p:cNvSpPr/>
          <p:nvPr/>
        </p:nvSpPr>
        <p:spPr>
          <a:xfrm>
            <a:off x="12894590"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479</Words>
  <Application>Microsoft Office PowerPoint</Application>
  <PresentationFormat>Custom</PresentationFormat>
  <Paragraphs>88</Paragraphs>
  <Slides>13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Inter</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ainur .</cp:lastModifiedBy>
  <cp:revision>4</cp:revision>
  <dcterms:created xsi:type="dcterms:W3CDTF">2024-11-13T16:11:29Z</dcterms:created>
  <dcterms:modified xsi:type="dcterms:W3CDTF">2024-11-14T01:58:33Z</dcterms:modified>
</cp:coreProperties>
</file>